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b="0" baseline="0" cap="none" i="0" spc="0" strike="noStrike" sz="4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1">
                  <a:lumOff val="13543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solidFill>
            <a:srgbClr val="014D8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09D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61D836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027002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E3E5E8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chemeClr val="accent4">
              <a:hueOff val="-613784"/>
              <a:lumOff val="1275"/>
            </a:schemeClr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4">
                  <a:hueOff val="-613784"/>
                  <a:lumOff val="1275"/>
                </a:schemeClr>
              </a:solidFill>
              <a:prstDash val="solid"/>
              <a:miter lim="400000"/>
            </a:ln>
          </a:top>
          <a:bottom>
            <a:ln w="12700" cap="flat">
              <a:solidFill>
                <a:srgbClr val="E3E5E8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E3E5E8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FF53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379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98195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12700" cap="flat">
              <a:solidFill>
                <a:srgbClr val="A9A9A9"/>
              </a:solidFill>
              <a:prstDash val="solid"/>
              <a:miter lim="400000"/>
            </a:ln>
          </a:right>
          <a:top>
            <a:ln w="38100" cap="flat">
              <a:solidFill>
                <a:schemeClr val="accent6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9A9A9"/>
              </a:solidFill>
              <a:prstDash val="solid"/>
              <a:miter lim="400000"/>
            </a:ln>
          </a:insideH>
          <a:insideV>
            <a:ln w="12700" cap="flat">
              <a:solidFill>
                <a:srgbClr val="A9A9A9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0C0C0"/>
              </a:solidFill>
              <a:prstDash val="solid"/>
              <a:miter lim="400000"/>
            </a:ln>
          </a:left>
          <a:right>
            <a:ln w="12700" cap="flat">
              <a:solidFill>
                <a:srgbClr val="C0C0C0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solidFill>
                <a:srgbClr val="C0C0C0"/>
              </a:solidFill>
              <a:prstDash val="solid"/>
              <a:miter lim="400000"/>
            </a:ln>
          </a:insideV>
        </a:tcBdr>
        <a:fill>
          <a:solidFill>
            <a:srgbClr val="650E4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47676">
              <a:alpha val="64000"/>
            </a:srgbClr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9A9A9"/>
              </a:solidFill>
              <a:prstDash val="solid"/>
              <a:miter lim="400000"/>
            </a:ln>
          </a:left>
          <a:right>
            <a:ln w="381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262727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381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A9A9A9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A9A9A9"/>
              </a:solidFill>
              <a:prstDash val="solid"/>
              <a:miter lim="400000"/>
            </a:ln>
          </a:top>
          <a:bottom>
            <a:ln w="381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42424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大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作者和日期"/>
          <p:cNvSpPr txBox="1"/>
          <p:nvPr>
            <p:ph type="body" sz="quarter" idx="13" hasCustomPrompt="1"/>
          </p:nvPr>
        </p:nvSpPr>
        <p:spPr>
          <a:xfrm>
            <a:off x="1206498" y="11839048"/>
            <a:ext cx="21971003" cy="636979"/>
          </a:xfrm>
          <a:prstGeom prst="rect">
            <a:avLst/>
          </a:prstGeom>
        </p:spPr>
        <p:txBody>
          <a:bodyPr lIns="45719" tIns="45719" rIns="45719" bIns="45719" anchor="b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12" name="簡報標題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簡報標題</a:t>
            </a:r>
          </a:p>
        </p:txBody>
      </p:sp>
      <p:sp>
        <p:nvSpPr>
          <p:cNvPr id="13" name="內文層級一…"/>
          <p:cNvSpPr txBox="1"/>
          <p:nvPr>
            <p:ph type="body" sz="quarter" idx="1" hasCustomPrompt="1"/>
          </p:nvPr>
        </p:nvSpPr>
        <p:spPr>
          <a:xfrm>
            <a:off x="1206500" y="7196865"/>
            <a:ext cx="21971000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簡報子標題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幻燈片編號"/>
          <p:cNvSpPr txBox="1"/>
          <p:nvPr>
            <p:ph type="sldNum" sz="quarter" idx="2"/>
          </p:nvPr>
        </p:nvSpPr>
        <p:spPr>
          <a:xfrm>
            <a:off x="12007748" y="13080999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聲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內文層級一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聲明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重要事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詳細資訊"/>
          <p:cNvSpPr txBox="1"/>
          <p:nvPr>
            <p:ph type="body" sz="quarter" idx="13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詳細資訊</a:t>
            </a:r>
          </a:p>
        </p:txBody>
      </p:sp>
      <p:sp>
        <p:nvSpPr>
          <p:cNvPr id="107" name="內文層級一…"/>
          <p:cNvSpPr txBox="1"/>
          <p:nvPr>
            <p:ph type="body" idx="1" hasCustomPrompt="1"/>
          </p:nvPr>
        </p:nvSpPr>
        <p:spPr>
          <a:xfrm>
            <a:off x="1206500" y="935258"/>
            <a:ext cx="21971000" cy="7359063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8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出處"/>
          <p:cNvSpPr txBox="1"/>
          <p:nvPr>
            <p:ph type="body" sz="quarter" idx="13" hasCustomPrompt="1"/>
          </p:nvPr>
        </p:nvSpPr>
        <p:spPr>
          <a:xfrm>
            <a:off x="2480825" y="10675453"/>
            <a:ext cx="201492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出處</a:t>
            </a:r>
          </a:p>
        </p:txBody>
      </p:sp>
      <p:sp>
        <p:nvSpPr>
          <p:cNvPr id="116" name="內文層級一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 anchor="ctr"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「著名的引言」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862804876_960x639.jpg"/>
          <p:cNvSpPr/>
          <p:nvPr>
            <p:ph type="pic" sz="quarter" idx="13"/>
          </p:nvPr>
        </p:nvSpPr>
        <p:spPr>
          <a:xfrm>
            <a:off x="15430500" y="7085409"/>
            <a:ext cx="8128000" cy="54102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824910546_2681x1332.jpg"/>
          <p:cNvSpPr/>
          <p:nvPr>
            <p:ph type="pic" idx="14"/>
          </p:nvPr>
        </p:nvSpPr>
        <p:spPr>
          <a:xfrm>
            <a:off x="-2933700" y="1270000"/>
            <a:ext cx="22699133" cy="11277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575395635_960x639.jpg"/>
          <p:cNvSpPr/>
          <p:nvPr>
            <p:ph type="pic" sz="quarter" idx="15"/>
          </p:nvPr>
        </p:nvSpPr>
        <p:spPr>
          <a:xfrm>
            <a:off x="15430500" y="1270000"/>
            <a:ext cx="8128000" cy="5410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影像"/>
          <p:cNvSpPr/>
          <p:nvPr>
            <p:ph type="pic" idx="13"/>
          </p:nvPr>
        </p:nvSpPr>
        <p:spPr>
          <a:xfrm>
            <a:off x="-1511300" y="-3721100"/>
            <a:ext cx="28511500" cy="1903024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影像"/>
          <p:cNvSpPr/>
          <p:nvPr>
            <p:ph type="pic" idx="13"/>
          </p:nvPr>
        </p:nvSpPr>
        <p:spPr>
          <a:xfrm>
            <a:off x="-431800" y="-4038600"/>
            <a:ext cx="29464000" cy="18034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簡報標題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簡報標題</a:t>
            </a:r>
          </a:p>
        </p:txBody>
      </p:sp>
      <p:sp>
        <p:nvSpPr>
          <p:cNvPr id="23" name="作者和日期"/>
          <p:cNvSpPr txBox="1"/>
          <p:nvPr>
            <p:ph type="body" sz="quarter" idx="14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01675">
              <a:lnSpc>
                <a:spcPct val="100000"/>
              </a:lnSpc>
              <a:spcBef>
                <a:spcPts val="0"/>
              </a:spcBef>
              <a:buSzTx/>
              <a:buNone/>
              <a:defRPr b="1" sz="3060"/>
            </a:lvl1pPr>
          </a:lstStyle>
          <a:p>
            <a:pPr/>
            <a:r>
              <a:t>作者和日期</a:t>
            </a:r>
          </a:p>
        </p:txBody>
      </p:sp>
      <p:sp>
        <p:nvSpPr>
          <p:cNvPr id="24" name="內文層級一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44688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簡報子標題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替用照片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幻燈片標題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幻燈片標題</a:t>
            </a:r>
          </a:p>
        </p:txBody>
      </p:sp>
      <p:sp>
        <p:nvSpPr>
          <p:cNvPr id="33" name="內文層級一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2403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幻燈片子標題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4" name="92709243_1322x1323.jpeg"/>
          <p:cNvSpPr/>
          <p:nvPr>
            <p:ph type="pic" sz="half" idx="13"/>
          </p:nvPr>
        </p:nvSpPr>
        <p:spPr>
          <a:xfrm>
            <a:off x="12052303" y="1270000"/>
            <a:ext cx="11188406" cy="112098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5" name="幻燈片編號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幻燈片標題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43" name="幻燈片子標題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幻燈片子標題</a:t>
            </a:r>
          </a:p>
        </p:txBody>
      </p:sp>
      <p:sp>
        <p:nvSpPr>
          <p:cNvPr id="44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大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幻燈片標題"/>
          <p:cNvSpPr txBox="1"/>
          <p:nvPr>
            <p:ph type="title" hasCustomPrompt="1"/>
          </p:nvPr>
        </p:nvSpPr>
        <p:spPr>
          <a:xfrm>
            <a:off x="1206500" y="952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61" name="幻燈片子標題"/>
          <p:cNvSpPr txBox="1"/>
          <p:nvPr>
            <p:ph type="body" sz="quarter" idx="13" hasCustomPrompt="1"/>
          </p:nvPr>
        </p:nvSpPr>
        <p:spPr>
          <a:xfrm>
            <a:off x="1206500" y="2245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幻燈片子標題</a:t>
            </a:r>
          </a:p>
        </p:txBody>
      </p:sp>
      <p:sp>
        <p:nvSpPr>
          <p:cNvPr id="62" name="內文層級一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012"/>
          </a:xfrm>
          <a:prstGeom prst="rect">
            <a:avLst/>
          </a:prstGeom>
        </p:spPr>
        <p:txBody>
          <a:bodyPr/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3" name="824910546_2681x1332.jpg"/>
          <p:cNvSpPr/>
          <p:nvPr>
            <p:ph type="pic" idx="14"/>
          </p:nvPr>
        </p:nvSpPr>
        <p:spPr>
          <a:xfrm>
            <a:off x="6380200" y="1263848"/>
            <a:ext cx="22529801" cy="1119347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4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章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章節標題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章節標題</a:t>
            </a:r>
          </a:p>
        </p:txBody>
      </p:sp>
      <p:sp>
        <p:nvSpPr>
          <p:cNvPr id="72" name="幻燈片編號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只有大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幻燈片標題"/>
          <p:cNvSpPr txBox="1"/>
          <p:nvPr>
            <p:ph type="title" hasCustomPrompt="1"/>
          </p:nvPr>
        </p:nvSpPr>
        <p:spPr>
          <a:xfrm>
            <a:off x="1206500" y="952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幻燈片標題</a:t>
            </a:r>
          </a:p>
        </p:txBody>
      </p:sp>
      <p:sp>
        <p:nvSpPr>
          <p:cNvPr id="80" name="幻燈片子標題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幻燈片子標題</a:t>
            </a:r>
          </a:p>
        </p:txBody>
      </p:sp>
      <p:sp>
        <p:nvSpPr>
          <p:cNvPr id="8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議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議程標題"/>
          <p:cNvSpPr txBox="1"/>
          <p:nvPr>
            <p:ph type="title" hasCustomPrompt="1"/>
          </p:nvPr>
        </p:nvSpPr>
        <p:spPr>
          <a:xfrm>
            <a:off x="1206500" y="952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議程標題</a:t>
            </a:r>
          </a:p>
        </p:txBody>
      </p:sp>
      <p:sp>
        <p:nvSpPr>
          <p:cNvPr id="89" name="議程副標題"/>
          <p:cNvSpPr txBox="1"/>
          <p:nvPr>
            <p:ph type="body" sz="quarter" idx="13" hasCustomPrompt="1"/>
          </p:nvPr>
        </p:nvSpPr>
        <p:spPr>
          <a:xfrm>
            <a:off x="1206500" y="2245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726440">
              <a:lnSpc>
                <a:spcPct val="100000"/>
              </a:lnSpc>
              <a:spcBef>
                <a:spcPts val="0"/>
              </a:spcBef>
              <a:buSzTx/>
              <a:buNone/>
              <a:defRPr b="1" sz="4840"/>
            </a:lvl1pPr>
          </a:lstStyle>
          <a:p>
            <a:pPr/>
            <a:r>
              <a:t>議程副標題</a:t>
            </a:r>
          </a:p>
        </p:txBody>
      </p:sp>
      <p:sp>
        <p:nvSpPr>
          <p:cNvPr id="90" name="內文層級一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議程主題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幻燈片編號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燈片標題"/>
          <p:cNvSpPr txBox="1"/>
          <p:nvPr>
            <p:ph type="title" hasCustomPrompt="1"/>
          </p:nvPr>
        </p:nvSpPr>
        <p:spPr>
          <a:xfrm>
            <a:off x="1206500" y="952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幻燈片標題</a:t>
            </a:r>
          </a:p>
        </p:txBody>
      </p:sp>
      <p:sp>
        <p:nvSpPr>
          <p:cNvPr id="3" name="內文層級一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幻燈片項目符號文字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幻燈片編號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FFFFFF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7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1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5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WHOOSH-TEST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WHOOSH-TEST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截圖 2020-05-31 下午5.18.43.png" descr="截圖 2020-05-31 下午5.18.4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3683" y="2507831"/>
            <a:ext cx="23656634" cy="87003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facepager（用Ａ表示）與原來的爬蟲（B）比較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facepager（用Ａ表示）與原來的爬蟲（B）比較</a:t>
            </a:r>
          </a:p>
        </p:txBody>
      </p:sp>
      <p:sp>
        <p:nvSpPr>
          <p:cNvPr id="173" name="優點1：資料比較多…"/>
          <p:cNvSpPr txBox="1"/>
          <p:nvPr>
            <p:ph type="body" idx="1"/>
          </p:nvPr>
        </p:nvSpPr>
        <p:spPr>
          <a:xfrm>
            <a:off x="1206499" y="3237135"/>
            <a:ext cx="21971001" cy="10278749"/>
          </a:xfrm>
          <a:prstGeom prst="rect">
            <a:avLst/>
          </a:prstGeom>
        </p:spPr>
        <p:txBody>
          <a:bodyPr/>
          <a:lstStyle/>
          <a:p>
            <a:pPr marL="609600" indent="-609600">
              <a:defRPr sz="5700"/>
            </a:pPr>
            <a:r>
              <a:t>優點1：資料比較多</a:t>
            </a:r>
          </a:p>
          <a:p>
            <a:pPr marL="609600" indent="-609600">
              <a:defRPr sz="5700"/>
            </a:pPr>
            <a:r>
              <a:t>EX. A可以看到編輯前後的留言 留言時間是絕對時間 B則不行 且時間為相對時間</a:t>
            </a:r>
          </a:p>
          <a:p>
            <a:pPr marL="609600" indent="-609600">
              <a:defRPr sz="5700"/>
            </a:pPr>
            <a:r>
              <a:t>優點2：資料比較乾淨</a:t>
            </a:r>
          </a:p>
          <a:p>
            <a:pPr marL="609600" indent="-609600">
              <a:defRPr sz="5700"/>
            </a:pPr>
            <a:r>
              <a:t>EX. A爬下來的資料不會有類似 “”、{} 這些符號 B則需要再處理過</a:t>
            </a:r>
          </a:p>
          <a:p>
            <a:pPr marL="609600" indent="-609600">
              <a:defRPr sz="5700"/>
            </a:pPr>
            <a:r>
              <a:t>缺點1：有流量限制</a:t>
            </a:r>
          </a:p>
          <a:p>
            <a:pPr marL="609600" indent="-609600">
              <a:defRPr sz="5700"/>
            </a:pPr>
            <a:r>
              <a:t>缺點2：沒有CID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搜尋方法：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145738">
              <a:defRPr spc="-149" sz="7480"/>
            </a:lvl1pPr>
          </a:lstStyle>
          <a:p>
            <a:pPr/>
            <a:r>
              <a:t>搜尋方法：</a:t>
            </a:r>
          </a:p>
        </p:txBody>
      </p:sp>
      <p:sp>
        <p:nvSpPr>
          <p:cNvPr id="154" name="利用python whoosh套件…"/>
          <p:cNvSpPr txBox="1"/>
          <p:nvPr/>
        </p:nvSpPr>
        <p:spPr>
          <a:xfrm>
            <a:off x="1158539" y="3102686"/>
            <a:ext cx="16059583" cy="9195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marL="889000" indent="-889000">
              <a:buSzPct val="100000"/>
              <a:buAutoNum type="arabicPeriod" startAt="1"/>
              <a:defRPr sz="6300"/>
            </a:pPr>
            <a:r>
              <a:t>利用python whoosh套件</a:t>
            </a:r>
          </a:p>
          <a:p>
            <a:pPr marL="889000" indent="-889000">
              <a:buSzPct val="100000"/>
              <a:buAutoNum type="arabicPeriod" startAt="1"/>
              <a:defRPr sz="6300"/>
            </a:pPr>
            <a:r>
              <a:t>建立schema, stored為True表示能夠被檢索</a:t>
            </a:r>
          </a:p>
          <a:p>
            <a:pPr marL="889000" indent="-889000">
              <a:buSzPct val="100000"/>
              <a:buAutoNum type="arabicPeriod" startAt="1"/>
              <a:defRPr sz="6300"/>
            </a:pPr>
            <a:r>
              <a:t>解析.csv檔案並利用 jieba 斷詞</a:t>
            </a:r>
          </a:p>
          <a:p>
            <a:pPr marL="889000" indent="-889000">
              <a:buSzPct val="100000"/>
              <a:buAutoNum type="arabicPeriod" startAt="1"/>
              <a:defRPr sz="6300"/>
            </a:pPr>
            <a:r>
              <a:t>儲存schema資訊至目錄 建立索引</a:t>
            </a:r>
          </a:p>
          <a:p>
            <a:pPr marL="889000" indent="-889000">
              <a:buSzPct val="100000"/>
              <a:buAutoNum type="arabicPeriod" startAt="1"/>
              <a:defRPr sz="6300"/>
            </a:pPr>
            <a:r>
              <a:t>建立檢索器</a:t>
            </a:r>
          </a:p>
          <a:p>
            <a:pPr marL="889000" indent="-889000">
              <a:buSzPct val="100000"/>
              <a:buAutoNum type="arabicPeriod" startAt="1"/>
              <a:defRPr sz="6300"/>
            </a:pPr>
            <a:r>
              <a:t>開始搜尋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截圖 2020-05-31 下午9.37.24.png" descr="截圖 2020-05-31 下午9.37.2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748690" y="182157"/>
            <a:ext cx="20886620" cy="1335168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截圖 2020-05-31 下午12.52.44.png" descr="截圖 2020-05-31 下午12.52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75037" y="222398"/>
            <a:ext cx="21233926" cy="1327120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ACEPAGER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FACEPAGER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截圖 2020-05-31 下午9.43.05.png" descr="截圖 2020-05-31 下午9.43.0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4346" y="172266"/>
            <a:ext cx="21535308" cy="1337146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截圖 2020-05-31 下午5.18.00.png" descr="截圖 2020-05-31 下午5.18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0983" y="3256428"/>
            <a:ext cx="24062034" cy="720314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截圖 2020-05-31 下午5.18.16.png" descr="截圖 2020-05-31 下午5.18.1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1950" y="2850565"/>
            <a:ext cx="24020100" cy="80148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截圖 2020-05-31 下午5.18.33.png" descr="截圖 2020-05-31 下午5.18.3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0400" y="2275699"/>
            <a:ext cx="24163200" cy="91646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0_BasicBlack">
  <a:themeElements>
    <a:clrScheme name="20_BasicBlack">
      <a:dk1>
        <a:srgbClr val="000000"/>
      </a:dk1>
      <a:lt1>
        <a:srgbClr val="FFFFFF"/>
      </a:lt1>
      <a:dk2>
        <a:srgbClr val="434343"/>
      </a:dk2>
      <a:lt2>
        <a:srgbClr val="A9A9A9"/>
      </a:lt2>
      <a:accent1>
        <a:srgbClr val="0076BA"/>
      </a:accent1>
      <a:accent2>
        <a:srgbClr val="05A89D"/>
      </a:accent2>
      <a:accent3>
        <a:srgbClr val="1DB100"/>
      </a:accent3>
      <a:accent4>
        <a:srgbClr val="F9B900"/>
      </a:accent4>
      <a:accent5>
        <a:srgbClr val="EE220D"/>
      </a:accent5>
      <a:accent6>
        <a:srgbClr val="CB297B"/>
      </a:accent6>
      <a:hlink>
        <a:srgbClr val="0000FF"/>
      </a:hlink>
      <a:folHlink>
        <a:srgbClr val="FF00FF"/>
      </a:folHlink>
    </a:clrScheme>
    <a:fontScheme name="20_BasicBlack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0_Basic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